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276" r:id="rId2"/>
    <p:sldId id="260" r:id="rId3"/>
    <p:sldId id="275" r:id="rId4"/>
    <p:sldId id="357" r:id="rId5"/>
    <p:sldId id="269" r:id="rId6"/>
    <p:sldId id="358" r:id="rId7"/>
    <p:sldId id="359" r:id="rId8"/>
    <p:sldId id="360" r:id="rId9"/>
    <p:sldId id="361"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autoAdjust="0"/>
    <p:restoredTop sz="94569" autoAdjust="0"/>
  </p:normalViewPr>
  <p:slideViewPr>
    <p:cSldViewPr snapToGrid="0">
      <p:cViewPr varScale="1">
        <p:scale>
          <a:sx n="42" d="100"/>
          <a:sy n="42" d="100"/>
        </p:scale>
        <p:origin x="744" y="48"/>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27/06/2019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2007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291596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1482105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700" r:id="rId5"/>
    <p:sldLayoutId id="2147483702" r:id="rId6"/>
    <p:sldLayoutId id="2147483701" r:id="rId7"/>
    <p:sldLayoutId id="2147483699" r:id="rId8"/>
    <p:sldLayoutId id="2147483696" r:id="rId9"/>
    <p:sldLayoutId id="2147483698" r:id="rId10"/>
    <p:sldLayoutId id="2147483697" r:id="rId11"/>
    <p:sldLayoutId id="2147483695" r:id="rId12"/>
    <p:sldLayoutId id="2147483694" r:id="rId13"/>
    <p:sldLayoutId id="2147483687" r:id="rId14"/>
    <p:sldLayoutId id="2147483703" r:id="rId15"/>
    <p:sldLayoutId id="2147483704" r:id="rId16"/>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518.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16.svg"/><Relationship Id="rId10" Type="http://schemas.openxmlformats.org/officeDocument/2006/relationships/image" Target="../media/image520.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518.svg"/><Relationship Id="rId12" Type="http://schemas.openxmlformats.org/officeDocument/2006/relationships/image" Target="../media/image530.svg"/><Relationship Id="rId2" Type="http://schemas.openxmlformats.org/officeDocument/2006/relationships/image" Target="../media/image1.png"/><Relationship Id="rId1" Type="http://schemas.openxmlformats.org/officeDocument/2006/relationships/slideLayout" Target="../slideLayouts/slideLayout9.xml"/><Relationship Id="rId11" Type="http://schemas.openxmlformats.org/officeDocument/2006/relationships/image" Target="../media/image15.png"/><Relationship Id="rId5" Type="http://schemas.openxmlformats.org/officeDocument/2006/relationships/image" Target="../media/image516.svg"/><Relationship Id="rId10" Type="http://schemas.openxmlformats.org/officeDocument/2006/relationships/image" Target="../media/image520.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1310936"/>
          </a:xfrm>
        </p:spPr>
        <p:txBody>
          <a:bodyPr/>
          <a:lstStyle/>
          <a:p>
            <a:pPr>
              <a:defRPr>
                <a:effectLst/>
              </a:defRPr>
            </a:pPr>
            <a:r>
              <a:rPr lang="en-AU" dirty="0"/>
              <a:t>DevOps concepts, best practices and how to use AWS </a:t>
            </a:r>
            <a:r>
              <a:rPr lang="en-AU" dirty="0" err="1"/>
              <a:t>CodeCommit</a:t>
            </a:r>
            <a:r>
              <a:rPr lang="en-AU" dirty="0"/>
              <a:t>, </a:t>
            </a:r>
            <a:r>
              <a:rPr lang="en-AU" dirty="0" err="1"/>
              <a:t>CodeBuild</a:t>
            </a:r>
            <a:r>
              <a:rPr lang="en-AU" dirty="0"/>
              <a:t>, </a:t>
            </a:r>
            <a:r>
              <a:rPr lang="en-AU" dirty="0" err="1"/>
              <a:t>CodeDeploy</a:t>
            </a:r>
            <a:r>
              <a:rPr lang="en-AU" dirty="0"/>
              <a:t> and </a:t>
            </a:r>
            <a:r>
              <a:rPr lang="en-AU" dirty="0" err="1"/>
              <a:t>CodePipeline</a:t>
            </a:r>
            <a:r>
              <a:rPr lang="en-AU" dirty="0"/>
              <a:t>.</a:t>
            </a:r>
            <a:endParaRPr lang="de-DE" dirty="0"/>
          </a:p>
        </p:txBody>
      </p:sp>
      <p:sp>
        <p:nvSpPr>
          <p:cNvPr id="4" name="Text Placeholder 3"/>
          <p:cNvSpPr>
            <a:spLocks noGrp="1"/>
          </p:cNvSpPr>
          <p:nvPr>
            <p:ph type="body" sz="quarter" idx="17"/>
          </p:nvPr>
        </p:nvSpPr>
        <p:spPr>
          <a:xfrm>
            <a:off x="8749621" y="4688673"/>
            <a:ext cx="15379591" cy="2862322"/>
          </a:xfrm>
        </p:spPr>
        <p:txBody>
          <a:bodyPr/>
          <a:lstStyle/>
          <a:p>
            <a:r>
              <a:rPr lang="en-AU" dirty="0"/>
              <a:t>Deep Dive on AWS DevOps CI/CD Tooling</a:t>
            </a:r>
            <a:endParaRPr lang="de-DE" dirty="0"/>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789227"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809067"/>
          </a:xfrm>
        </p:spPr>
        <p:txBody>
          <a:bodyPr/>
          <a:lstStyle/>
          <a:p>
            <a:pPr>
              <a:defRPr>
                <a:effectLst/>
              </a:defRPr>
            </a:pPr>
            <a:r>
              <a:rPr lang="de-DE" dirty="0" smtClean="0"/>
              <a:t>Course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5659625"/>
          </a:xfrm>
        </p:spPr>
        <p:txBody>
          <a:bodyPr/>
          <a:lstStyle/>
          <a:p>
            <a:r>
              <a:rPr lang="en-AU" dirty="0"/>
              <a:t>Deep Dive on AWS DevOps CI/CD Tooling</a:t>
            </a:r>
            <a:endParaRPr lang="de-DE" dirty="0"/>
          </a:p>
          <a:p>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3" name="Text Placeholder 22"/>
          <p:cNvSpPr>
            <a:spLocks noGrp="1"/>
          </p:cNvSpPr>
          <p:nvPr>
            <p:ph type="body" sz="quarter" idx="21"/>
          </p:nvPr>
        </p:nvSpPr>
        <p:spPr>
          <a:xfrm>
            <a:off x="13048186" y="3919849"/>
            <a:ext cx="3608359" cy="667489"/>
          </a:xfrm>
        </p:spPr>
        <p:txBody>
          <a:bodyPr/>
          <a:lstStyle/>
          <a:p>
            <a:pPr>
              <a:defRPr>
                <a:effectLst/>
              </a:defRPr>
            </a:pPr>
            <a:r>
              <a:rPr lang="de-DE" dirty="0" smtClean="0"/>
              <a:t>Course </a:t>
            </a:r>
            <a:r>
              <a:rPr lang="de-DE" dirty="0" err="1" smtClean="0"/>
              <a:t>Overview</a:t>
            </a:r>
            <a:endParaRPr lang="id-ID" dirty="0"/>
          </a:p>
        </p:txBody>
      </p:sp>
      <p:sp>
        <p:nvSpPr>
          <p:cNvPr id="25" name="Text Placeholder 24"/>
          <p:cNvSpPr>
            <a:spLocks noGrp="1"/>
          </p:cNvSpPr>
          <p:nvPr>
            <p:ph type="body" sz="quarter" idx="23"/>
          </p:nvPr>
        </p:nvSpPr>
        <p:spPr>
          <a:xfrm>
            <a:off x="13048186" y="4883461"/>
            <a:ext cx="2686632" cy="667489"/>
          </a:xfrm>
        </p:spPr>
        <p:txBody>
          <a:bodyPr/>
          <a:lstStyle/>
          <a:p>
            <a:pPr>
              <a:defRPr>
                <a:effectLst/>
              </a:defRPr>
            </a:pPr>
            <a:r>
              <a:rPr lang="de-DE" dirty="0" err="1" smtClean="0"/>
              <a:t>CodeCommit</a:t>
            </a:r>
            <a:endParaRPr lang="id-ID" dirty="0"/>
          </a:p>
        </p:txBody>
      </p:sp>
      <p:sp>
        <p:nvSpPr>
          <p:cNvPr id="27" name="Text Placeholder 26"/>
          <p:cNvSpPr>
            <a:spLocks noGrp="1"/>
          </p:cNvSpPr>
          <p:nvPr>
            <p:ph type="body" sz="quarter" idx="25"/>
          </p:nvPr>
        </p:nvSpPr>
        <p:spPr>
          <a:xfrm>
            <a:off x="13048186" y="5847074"/>
            <a:ext cx="2151229" cy="1190710"/>
          </a:xfrm>
        </p:spPr>
        <p:txBody>
          <a:bodyPr/>
          <a:lstStyle/>
          <a:p>
            <a:pPr>
              <a:defRPr>
                <a:effectLst/>
              </a:defRPr>
            </a:pPr>
            <a:r>
              <a:rPr lang="de-DE" dirty="0" err="1" smtClean="0"/>
              <a:t>CodeBuild</a:t>
            </a:r>
            <a:endParaRPr lang="de-DE" dirty="0" smtClean="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5660203" cy="667489"/>
          </a:xfrm>
        </p:spPr>
        <p:txBody>
          <a:bodyPr/>
          <a:lstStyle/>
          <a:p>
            <a:r>
              <a:rPr lang="de-DE" dirty="0" err="1" smtClean="0"/>
              <a:t>CodeDeploy</a:t>
            </a:r>
            <a:r>
              <a:rPr lang="de-DE" dirty="0" smtClean="0"/>
              <a:t> &amp; </a:t>
            </a:r>
            <a:r>
              <a:rPr lang="de-DE" dirty="0" err="1" smtClean="0"/>
              <a:t>CodePipeline</a:t>
            </a:r>
            <a:endParaRPr lang="de-DE" dirty="0"/>
          </a:p>
        </p:txBody>
      </p:sp>
      <p:sp>
        <p:nvSpPr>
          <p:cNvPr id="4" name="Textplatzhalter 3"/>
          <p:cNvSpPr>
            <a:spLocks noGrp="1"/>
          </p:cNvSpPr>
          <p:nvPr>
            <p:ph type="body" sz="quarter" idx="22"/>
          </p:nvPr>
        </p:nvSpPr>
        <p:spPr>
          <a:xfrm>
            <a:off x="13048186" y="7774299"/>
            <a:ext cx="2010165" cy="667489"/>
          </a:xfrm>
        </p:spPr>
        <p:txBody>
          <a:bodyPr/>
          <a:lstStyle/>
          <a:p>
            <a:r>
              <a:rPr lang="de-DE" dirty="0" smtClean="0"/>
              <a:t>Summary</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1772297"/>
            <a:ext cx="5860346" cy="933589"/>
          </a:xfrm>
        </p:spPr>
        <p:txBody>
          <a:bodyPr/>
          <a:lstStyle/>
          <a:p>
            <a:pPr marL="0" indent="0">
              <a:buNone/>
            </a:pPr>
            <a:r>
              <a:rPr lang="de-DE" b="1" dirty="0" smtClean="0">
                <a:latin typeface="Inter UI" panose="020B0502030000000004" pitchFamily="34" charset="0"/>
                <a:ea typeface="Inter UI" panose="020B0502030000000004" pitchFamily="34" charset="0"/>
              </a:rPr>
              <a:t>Course </a:t>
            </a:r>
            <a:r>
              <a:rPr lang="de-DE" b="1" dirty="0" err="1" smtClean="0">
                <a:latin typeface="Inter UI" panose="020B0502030000000004" pitchFamily="34" charset="0"/>
                <a:ea typeface="Inter UI" panose="020B0502030000000004" pitchFamily="34" charset="0"/>
              </a:rPr>
              <a:t>overview</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3405488"/>
            <a:ext cx="3065263" cy="615553"/>
          </a:xfrm>
        </p:spPr>
        <p:txBody>
          <a:bodyPr/>
          <a:lstStyle/>
          <a:p>
            <a:pPr>
              <a:defRPr>
                <a:effectLst/>
              </a:defRPr>
            </a:pPr>
            <a:r>
              <a:rPr lang="de-DE" dirty="0" err="1" smtClean="0"/>
              <a:t>CodeCommit</a:t>
            </a:r>
            <a:endParaRPr lang="id-ID" dirty="0"/>
          </a:p>
        </p:txBody>
      </p:sp>
      <p:sp>
        <p:nvSpPr>
          <p:cNvPr id="6" name="Text Placeholder 5"/>
          <p:cNvSpPr>
            <a:spLocks noGrp="1"/>
          </p:cNvSpPr>
          <p:nvPr>
            <p:ph type="body" sz="quarter" idx="16"/>
          </p:nvPr>
        </p:nvSpPr>
        <p:spPr>
          <a:xfrm>
            <a:off x="3330399" y="4440207"/>
            <a:ext cx="8055814" cy="1815882"/>
          </a:xfrm>
        </p:spPr>
        <p:txBody>
          <a:bodyPr/>
          <a:lstStyle/>
          <a:p>
            <a:pPr>
              <a:defRPr>
                <a:effectLst/>
              </a:defRPr>
            </a:pPr>
            <a:r>
              <a:rPr lang="en-US" dirty="0" smtClean="0"/>
              <a:t>A </a:t>
            </a:r>
            <a:r>
              <a:rPr lang="en-US" dirty="0"/>
              <a:t>version control service hosted by Amazon Web Services that you can use to privately store and manage files, such as documents, source code, and binary files in the cloud</a:t>
            </a:r>
            <a:endParaRPr lang="id-ID" dirty="0"/>
          </a:p>
        </p:txBody>
      </p:sp>
      <p:sp>
        <p:nvSpPr>
          <p:cNvPr id="7" name="Text Placeholder 6"/>
          <p:cNvSpPr>
            <a:spLocks noGrp="1"/>
          </p:cNvSpPr>
          <p:nvPr>
            <p:ph type="body" sz="quarter" idx="27"/>
          </p:nvPr>
        </p:nvSpPr>
        <p:spPr>
          <a:xfrm>
            <a:off x="2021128" y="3436274"/>
            <a:ext cx="858990" cy="858991"/>
          </a:xfrm>
        </p:spPr>
        <p:txBody>
          <a:bodyPr/>
          <a:lstStyle/>
          <a:p>
            <a:pPr marL="0" indent="0">
              <a:buNone/>
            </a:pPr>
            <a:r>
              <a:rPr lang="id-ID" dirty="0"/>
              <a:t>1</a:t>
            </a:r>
          </a:p>
        </p:txBody>
      </p:sp>
      <p:sp>
        <p:nvSpPr>
          <p:cNvPr id="8" name="Text Placeholder 7"/>
          <p:cNvSpPr>
            <a:spLocks noGrp="1"/>
          </p:cNvSpPr>
          <p:nvPr>
            <p:ph type="body" sz="quarter" idx="28"/>
          </p:nvPr>
        </p:nvSpPr>
        <p:spPr>
          <a:xfrm>
            <a:off x="3349104" y="6637900"/>
            <a:ext cx="2358338" cy="615553"/>
          </a:xfrm>
        </p:spPr>
        <p:txBody>
          <a:bodyPr/>
          <a:lstStyle/>
          <a:p>
            <a:pPr>
              <a:defRPr>
                <a:effectLst/>
              </a:defRPr>
            </a:pPr>
            <a:r>
              <a:rPr lang="de-DE" dirty="0" err="1" smtClean="0"/>
              <a:t>CodeBuild</a:t>
            </a:r>
            <a:endParaRPr lang="id-ID" dirty="0"/>
          </a:p>
        </p:txBody>
      </p:sp>
      <p:sp>
        <p:nvSpPr>
          <p:cNvPr id="9" name="Text Placeholder 8"/>
          <p:cNvSpPr>
            <a:spLocks noGrp="1"/>
          </p:cNvSpPr>
          <p:nvPr>
            <p:ph type="body" sz="quarter" idx="29"/>
          </p:nvPr>
        </p:nvSpPr>
        <p:spPr>
          <a:xfrm>
            <a:off x="3349104" y="7491665"/>
            <a:ext cx="8055814" cy="1815882"/>
          </a:xfrm>
        </p:spPr>
        <p:txBody>
          <a:bodyPr/>
          <a:lstStyle/>
          <a:p>
            <a:pPr>
              <a:defRPr>
                <a:effectLst/>
              </a:defRPr>
            </a:pPr>
            <a:r>
              <a:rPr lang="en-US" dirty="0"/>
              <a:t>A</a:t>
            </a:r>
            <a:r>
              <a:rPr lang="en-US" dirty="0" smtClean="0"/>
              <a:t> </a:t>
            </a:r>
            <a:r>
              <a:rPr lang="en-US" dirty="0"/>
              <a:t>fully managed continuous integration service that compiles source code, runs tests, and produces software packages that are ready to deploy</a:t>
            </a:r>
            <a:endParaRPr lang="id-ID" dirty="0"/>
          </a:p>
        </p:txBody>
      </p:sp>
      <p:sp>
        <p:nvSpPr>
          <p:cNvPr id="10" name="Text Placeholder 9"/>
          <p:cNvSpPr>
            <a:spLocks noGrp="1"/>
          </p:cNvSpPr>
          <p:nvPr>
            <p:ph type="body" sz="quarter" idx="30"/>
          </p:nvPr>
        </p:nvSpPr>
        <p:spPr>
          <a:xfrm>
            <a:off x="2021128" y="6550022"/>
            <a:ext cx="858990" cy="858991"/>
          </a:xfrm>
        </p:spPr>
        <p:txBody>
          <a:bodyPr/>
          <a:lstStyle/>
          <a:p>
            <a:pPr marL="0" indent="0">
              <a:buNone/>
            </a:pPr>
            <a:r>
              <a:rPr lang="id-ID" dirty="0"/>
              <a:t>2</a:t>
            </a:r>
          </a:p>
        </p:txBody>
      </p:sp>
      <p:sp>
        <p:nvSpPr>
          <p:cNvPr id="11" name="Text Placeholder 10"/>
          <p:cNvSpPr>
            <a:spLocks noGrp="1"/>
          </p:cNvSpPr>
          <p:nvPr>
            <p:ph type="body" sz="quarter" idx="31"/>
          </p:nvPr>
        </p:nvSpPr>
        <p:spPr>
          <a:xfrm>
            <a:off x="3349104" y="9599084"/>
            <a:ext cx="6303329" cy="615553"/>
          </a:xfrm>
        </p:spPr>
        <p:txBody>
          <a:bodyPr/>
          <a:lstStyle/>
          <a:p>
            <a:pPr>
              <a:defRPr>
                <a:effectLst/>
              </a:defRPr>
            </a:pPr>
            <a:r>
              <a:rPr lang="de-DE" dirty="0" err="1" smtClean="0"/>
              <a:t>CodeDeploy</a:t>
            </a:r>
            <a:r>
              <a:rPr lang="de-DE" dirty="0" smtClean="0"/>
              <a:t> &amp; </a:t>
            </a:r>
            <a:r>
              <a:rPr lang="de-DE" dirty="0" err="1" smtClean="0"/>
              <a:t>CodePipeline</a:t>
            </a:r>
            <a:endParaRPr lang="id-ID" dirty="0"/>
          </a:p>
        </p:txBody>
      </p:sp>
      <p:sp>
        <p:nvSpPr>
          <p:cNvPr id="12" name="Text Placeholder 11"/>
          <p:cNvSpPr>
            <a:spLocks noGrp="1"/>
          </p:cNvSpPr>
          <p:nvPr>
            <p:ph type="body" sz="quarter" idx="32"/>
          </p:nvPr>
        </p:nvSpPr>
        <p:spPr>
          <a:xfrm>
            <a:off x="3349103" y="10506174"/>
            <a:ext cx="10242205" cy="3539430"/>
          </a:xfrm>
        </p:spPr>
        <p:txBody>
          <a:bodyPr/>
          <a:lstStyle/>
          <a:p>
            <a:pPr>
              <a:defRPr>
                <a:effectLst/>
              </a:defRPr>
            </a:pPr>
            <a:r>
              <a:rPr lang="en-US" dirty="0"/>
              <a:t>a fully managed deployment service that automates software deployments to a variety of compute services such as Amazon EC2, AWS </a:t>
            </a:r>
            <a:r>
              <a:rPr lang="en-US" dirty="0" err="1"/>
              <a:t>Fargate</a:t>
            </a:r>
            <a:r>
              <a:rPr lang="en-US" dirty="0"/>
              <a:t>, AWS Lambda, and your on-premises servers and a fully managed continuous delivery service that helps you automate your release pipelines for fast and reliable application and infrastructure updates</a:t>
            </a:r>
            <a:endParaRPr lang="id-ID" dirty="0"/>
          </a:p>
        </p:txBody>
      </p:sp>
      <p:sp>
        <p:nvSpPr>
          <p:cNvPr id="13" name="Text Placeholder 12"/>
          <p:cNvSpPr>
            <a:spLocks noGrp="1"/>
          </p:cNvSpPr>
          <p:nvPr>
            <p:ph type="body" sz="quarter" idx="33"/>
          </p:nvPr>
        </p:nvSpPr>
        <p:spPr>
          <a:xfrm>
            <a:off x="2084289" y="9477364"/>
            <a:ext cx="858990" cy="858991"/>
          </a:xfrm>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14219" r="14219"/>
          <a:stretch>
            <a:fillRect/>
          </a:stretch>
        </p:blipFill>
        <p:spPr/>
      </p:pic>
    </p:spTree>
    <p:extLst>
      <p:ext uri="{BB962C8B-B14F-4D97-AF65-F5344CB8AC3E}">
        <p14:creationId xmlns:p14="http://schemas.microsoft.com/office/powerpoint/2010/main" val="96377880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905359"/>
            <a:ext cx="11734224" cy="7540526"/>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Providers</a:t>
            </a:r>
          </a:p>
          <a:p>
            <a:pPr marL="571500" indent="-571500" algn="just">
              <a:buFont typeface="Arial" panose="020B0604020202020204" pitchFamily="34" charset="0"/>
              <a:buChar char="•"/>
            </a:pPr>
            <a:r>
              <a:rPr lang="en-AU" sz="4400" dirty="0" smtClean="0"/>
              <a:t>First </a:t>
            </a:r>
            <a:r>
              <a:rPr lang="en-AU" sz="4400" dirty="0" err="1" smtClean="0"/>
              <a:t>CodeBuild</a:t>
            </a:r>
            <a:r>
              <a:rPr lang="en-AU" sz="4400" dirty="0" smtClean="0"/>
              <a:t> project</a:t>
            </a:r>
          </a:p>
          <a:p>
            <a:pPr marL="571500" indent="-571500" algn="just">
              <a:buFont typeface="Arial" panose="020B0604020202020204" pitchFamily="34" charset="0"/>
              <a:buChar char="•"/>
            </a:pPr>
            <a:r>
              <a:rPr lang="en-AU" sz="4400" dirty="0" smtClean="0"/>
              <a:t>Docker example project</a:t>
            </a:r>
          </a:p>
          <a:p>
            <a:pPr marL="571500" indent="-571500" algn="just">
              <a:buFont typeface="Arial" panose="020B0604020202020204" pitchFamily="34" charset="0"/>
              <a:buChar char="•"/>
            </a:pPr>
            <a:r>
              <a:rPr lang="en-AU" sz="4400" dirty="0" smtClean="0"/>
              <a:t>Input sources and output </a:t>
            </a:r>
            <a:r>
              <a:rPr lang="en-AU" sz="4400" dirty="0" err="1" smtClean="0"/>
              <a:t>artifacts</a:t>
            </a:r>
            <a:endParaRPr lang="en-AU" sz="4400" dirty="0" smtClean="0"/>
          </a:p>
          <a:p>
            <a:pPr marL="571500" indent="-571500" algn="just">
              <a:buFont typeface="Arial" panose="020B0604020202020204" pitchFamily="34" charset="0"/>
              <a:buChar char="•"/>
            </a:pPr>
            <a:r>
              <a:rPr lang="en-AU" sz="4400" dirty="0" smtClean="0"/>
              <a:t>Static website example project</a:t>
            </a:r>
          </a:p>
          <a:p>
            <a:pPr marL="571500" indent="-571500" algn="just">
              <a:buFont typeface="Arial" panose="020B0604020202020204" pitchFamily="34" charset="0"/>
              <a:buChar char="•"/>
            </a:pPr>
            <a:r>
              <a:rPr lang="en-AU" sz="4400" dirty="0" smtClean="0"/>
              <a:t>Lambda example project</a:t>
            </a:r>
          </a:p>
          <a:p>
            <a:pPr marL="571500" indent="-571500" algn="just">
              <a:buFont typeface="Arial" panose="020B0604020202020204" pitchFamily="34" charset="0"/>
              <a:buChar char="•"/>
            </a:pPr>
            <a:r>
              <a:rPr lang="en-AU" sz="4400" dirty="0" smtClean="0"/>
              <a:t>Monitoring </a:t>
            </a:r>
            <a:r>
              <a:rPr lang="en-AU" sz="4400" dirty="0" err="1" smtClean="0"/>
              <a:t>codebuild</a:t>
            </a:r>
            <a:endParaRPr lang="en-AU" sz="4400" dirty="0" smtClean="0"/>
          </a:p>
          <a:p>
            <a:pPr marL="571500" indent="-571500" algn="just">
              <a:buFont typeface="Arial" panose="020B0604020202020204" pitchFamily="34" charset="0"/>
              <a:buChar char="•"/>
            </a:pPr>
            <a:r>
              <a:rPr lang="en-AU" sz="4400" dirty="0" err="1" smtClean="0"/>
              <a:t>Env</a:t>
            </a:r>
            <a:r>
              <a:rPr lang="en-AU" sz="4400" dirty="0" smtClean="0"/>
              <a:t> variables</a:t>
            </a:r>
          </a:p>
          <a:p>
            <a:pPr marL="571500" indent="-571500" algn="just">
              <a:buFont typeface="Arial" panose="020B0604020202020204" pitchFamily="34" charset="0"/>
              <a:buChar char="•"/>
            </a:pPr>
            <a:r>
              <a:rPr lang="en-AU" sz="4400" dirty="0" smtClean="0"/>
              <a:t>Summary</a:t>
            </a:r>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spTree>
    <p:extLst>
      <p:ext uri="{BB962C8B-B14F-4D97-AF65-F5344CB8AC3E}">
        <p14:creationId xmlns:p14="http://schemas.microsoft.com/office/powerpoint/2010/main" val="263524432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4361776"/>
            <a:ext cx="11734224" cy="8285345"/>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First pipeline with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Create ECS deploy pipeline</a:t>
            </a:r>
          </a:p>
          <a:p>
            <a:pPr marL="571500" indent="-571500" algn="just">
              <a:buFont typeface="Arial" panose="020B0604020202020204" pitchFamily="34" charset="0"/>
              <a:buChar char="•"/>
            </a:pPr>
            <a:r>
              <a:rPr lang="en-AU" sz="4400" dirty="0" smtClean="0"/>
              <a:t>Create a pipeline with cloud formation</a:t>
            </a:r>
          </a:p>
          <a:p>
            <a:pPr marL="571500" indent="-571500" algn="just">
              <a:buFont typeface="Arial" panose="020B0604020202020204" pitchFamily="34" charset="0"/>
              <a:buChar char="•"/>
            </a:pPr>
            <a:r>
              <a:rPr lang="en-AU" sz="4400" dirty="0" smtClean="0"/>
              <a:t>Create android app pipeline</a:t>
            </a:r>
          </a:p>
          <a:p>
            <a:pPr marL="571500" indent="-571500" algn="just">
              <a:buFont typeface="Arial" panose="020B0604020202020204" pitchFamily="34" charset="0"/>
              <a:buChar char="•"/>
            </a:pPr>
            <a:r>
              <a:rPr lang="en-AU" sz="4400" dirty="0" smtClean="0"/>
              <a:t>Stages</a:t>
            </a:r>
          </a:p>
          <a:p>
            <a:pPr marL="571500" indent="-571500" algn="just">
              <a:buFont typeface="Arial" panose="020B0604020202020204" pitchFamily="34" charset="0"/>
              <a:buChar char="•"/>
            </a:pPr>
            <a:r>
              <a:rPr lang="en-AU" sz="4400" dirty="0" err="1" smtClean="0"/>
              <a:t>Cloudwatch</a:t>
            </a:r>
            <a:r>
              <a:rPr lang="en-AU" sz="4400" dirty="0" smtClean="0"/>
              <a:t> events, </a:t>
            </a:r>
            <a:r>
              <a:rPr lang="en-AU" sz="4400" dirty="0" err="1" smtClean="0"/>
              <a:t>webhooks</a:t>
            </a:r>
            <a:r>
              <a:rPr lang="en-AU" sz="4400" dirty="0" smtClean="0"/>
              <a:t> and change triggers</a:t>
            </a:r>
          </a:p>
          <a:p>
            <a:pPr marL="571500" indent="-571500" algn="just">
              <a:buFont typeface="Arial" panose="020B0604020202020204" pitchFamily="34" charset="0"/>
              <a:buChar char="•"/>
            </a:pPr>
            <a:r>
              <a:rPr lang="en-AU" sz="4400" dirty="0" smtClean="0"/>
              <a:t>Summary</a:t>
            </a:r>
          </a:p>
          <a:p>
            <a:pPr marL="571500" indent="-571500" algn="just">
              <a:buFont typeface="Arial" panose="020B0604020202020204" pitchFamily="34" charset="0"/>
              <a:buChar char="•"/>
            </a:pPr>
            <a:endParaRPr lang="en-AU" sz="4400" dirty="0" smtClean="0"/>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107996"/>
          </a:xfrm>
          <a:prstGeom prst="rect">
            <a:avLst/>
          </a:prstGeom>
        </p:spPr>
        <p:txBody>
          <a:bodyPr/>
          <a:lstStyle/>
          <a:p>
            <a:pPr algn="just"/>
            <a:r>
              <a:rPr lang="en-US" sz="6000" dirty="0" err="1" smtClean="0"/>
              <a:t>CodeDeploy</a:t>
            </a:r>
            <a:r>
              <a:rPr lang="en-US" sz="6000" dirty="0" smtClean="0"/>
              <a:t> und </a:t>
            </a:r>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spTree>
    <p:extLst>
      <p:ext uri="{BB962C8B-B14F-4D97-AF65-F5344CB8AC3E}">
        <p14:creationId xmlns:p14="http://schemas.microsoft.com/office/powerpoint/2010/main" val="243311425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3">
            <a:extLst>
              <a:ext uri="{96DAC541-7B7A-43D3-8B79-37D633B846F1}">
                <asvg:svgBlip xmlns="" xmlns:asvg="http://schemas.microsoft.com/office/drawing/2016/SVG/main" xmlns:lc="http://schemas.openxmlformats.org/drawingml/2006/lockedCanva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 xmlns:asvg="http://schemas.microsoft.com/office/drawing/2016/SVG/main" xmlns:lc="http://schemas.openxmlformats.org/drawingml/2006/lockedCanva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
        <p:nvSpPr>
          <p:cNvPr id="25" name="Shape"/>
          <p:cNvSpPr/>
          <p:nvPr/>
        </p:nvSpPr>
        <p:spPr>
          <a:xfrm>
            <a:off x="6745681"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sp>
        <p:nvSpPr>
          <p:cNvPr id="26" name="Shape"/>
          <p:cNvSpPr/>
          <p:nvPr/>
        </p:nvSpPr>
        <p:spPr>
          <a:xfrm>
            <a:off x="12347905"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spTree>
    <p:extLst>
      <p:ext uri="{BB962C8B-B14F-4D97-AF65-F5344CB8AC3E}">
        <p14:creationId xmlns:p14="http://schemas.microsoft.com/office/powerpoint/2010/main" val="50555476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901953" y="5212080"/>
            <a:ext cx="18038139" cy="7095744"/>
          </a:xfrm>
          <a:prstGeom prst="rec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pic>
        <p:nvPicPr>
          <p:cNvPr id="215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3">
            <a:extLst>
              <a:ext uri="{96DAC541-7B7A-43D3-8B79-37D633B846F1}">
                <asvg:svgBlip xmlns="" xmlns:asvg="http://schemas.microsoft.com/office/drawing/2016/SVG/main" xmlns:lc="http://schemas.openxmlformats.org/drawingml/2006/lockedCanva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 xmlns:asvg="http://schemas.microsoft.com/office/drawing/2016/SVG/main" xmlns:lc="http://schemas.openxmlformats.org/drawingml/2006/lockedCanva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
        <p:nvSpPr>
          <p:cNvPr id="25" name="Shape"/>
          <p:cNvSpPr/>
          <p:nvPr/>
        </p:nvSpPr>
        <p:spPr>
          <a:xfrm>
            <a:off x="6745681"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sp>
        <p:nvSpPr>
          <p:cNvPr id="26" name="Shape"/>
          <p:cNvSpPr/>
          <p:nvPr/>
        </p:nvSpPr>
        <p:spPr>
          <a:xfrm>
            <a:off x="12347905"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pic>
        <p:nvPicPr>
          <p:cNvPr id="1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660128" y="2756968"/>
            <a:ext cx="1467341" cy="1467341"/>
          </a:xfrm>
          <a:prstGeom prst="rect">
            <a:avLst/>
          </a:prstGeom>
        </p:spPr>
      </p:pic>
      <p:sp>
        <p:nvSpPr>
          <p:cNvPr id="27" name="TextBox 10">
            <a:extLst>
              <a:ext uri="{FF2B5EF4-FFF2-40B4-BE49-F238E27FC236}">
                <a16:creationId xmlns:a16="http://schemas.microsoft.com/office/drawing/2014/main" id="{57F12A07-16EE-A24A-BE74-B297DED7602D}"/>
              </a:ext>
            </a:extLst>
          </p:cNvPr>
          <p:cNvSpPr txBox="1"/>
          <p:nvPr/>
        </p:nvSpPr>
        <p:spPr>
          <a:xfrm>
            <a:off x="8523291" y="2091204"/>
            <a:ext cx="3761897"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CodePipeline</a:t>
            </a:r>
            <a:endParaRPr lang="en-US" sz="3200" dirty="0">
              <a:solidFill>
                <a:schemeClr val="bg1"/>
              </a:solidFill>
            </a:endParaRPr>
          </a:p>
        </p:txBody>
      </p:sp>
      <p:sp>
        <p:nvSpPr>
          <p:cNvPr id="28" name="Lorem ipsum dolor sit amet, consectetuer adipiscing elit, sed diam nonummy nibh euismod tincidunt ut laoreet dolore magna aliquam erat volutpat."/>
          <p:cNvSpPr txBox="1"/>
          <p:nvPr/>
        </p:nvSpPr>
        <p:spPr>
          <a:xfrm>
            <a:off x="12804580" y="2875149"/>
            <a:ext cx="5394858"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Manges</a:t>
            </a:r>
            <a:r>
              <a:rPr lang="de-DE" dirty="0" smtClean="0"/>
              <a:t> </a:t>
            </a:r>
            <a:r>
              <a:rPr lang="de-DE" dirty="0" err="1" smtClean="0"/>
              <a:t>the</a:t>
            </a:r>
            <a:r>
              <a:rPr lang="de-DE" dirty="0" smtClean="0"/>
              <a:t> </a:t>
            </a:r>
            <a:r>
              <a:rPr lang="de-DE" dirty="0" err="1" smtClean="0"/>
              <a:t>complete</a:t>
            </a:r>
            <a:r>
              <a:rPr lang="de-DE" dirty="0" smtClean="0"/>
              <a:t> </a:t>
            </a:r>
            <a:r>
              <a:rPr lang="de-DE" dirty="0" err="1" smtClean="0"/>
              <a:t>build</a:t>
            </a:r>
            <a:r>
              <a:rPr lang="de-DE" dirty="0" smtClean="0"/>
              <a:t> </a:t>
            </a:r>
            <a:r>
              <a:rPr lang="de-DE" dirty="0" err="1" smtClean="0"/>
              <a:t>pipeline</a:t>
            </a:r>
            <a:r>
              <a:rPr lang="de-DE" dirty="0" smtClean="0"/>
              <a:t> </a:t>
            </a:r>
            <a:r>
              <a:rPr lang="de-DE" dirty="0" err="1" smtClean="0"/>
              <a:t>from</a:t>
            </a:r>
            <a:r>
              <a:rPr lang="de-DE" dirty="0" smtClean="0"/>
              <a:t> </a:t>
            </a:r>
            <a:r>
              <a:rPr lang="de-DE" dirty="0" err="1" smtClean="0"/>
              <a:t>source</a:t>
            </a:r>
            <a:r>
              <a:rPr lang="de-DE" dirty="0"/>
              <a:t> </a:t>
            </a:r>
            <a:r>
              <a:rPr lang="de-DE" dirty="0" err="1" smtClean="0"/>
              <a:t>over</a:t>
            </a:r>
            <a:r>
              <a:rPr lang="de-DE" dirty="0" smtClean="0"/>
              <a:t> </a:t>
            </a:r>
            <a:r>
              <a:rPr lang="de-DE" dirty="0" err="1" smtClean="0"/>
              <a:t>build</a:t>
            </a:r>
            <a:r>
              <a:rPr lang="de-DE" dirty="0" smtClean="0"/>
              <a:t> </a:t>
            </a:r>
            <a:r>
              <a:rPr lang="de-DE" dirty="0" err="1" smtClean="0"/>
              <a:t>to</a:t>
            </a:r>
            <a:r>
              <a:rPr lang="de-DE" dirty="0" smtClean="0"/>
              <a:t> </a:t>
            </a:r>
            <a:r>
              <a:rPr lang="de-DE" dirty="0" err="1" smtClean="0"/>
              <a:t>deployment</a:t>
            </a:r>
            <a:endParaRPr dirty="0"/>
          </a:p>
        </p:txBody>
      </p:sp>
    </p:spTree>
    <p:extLst>
      <p:ext uri="{BB962C8B-B14F-4D97-AF65-F5344CB8AC3E}">
        <p14:creationId xmlns:p14="http://schemas.microsoft.com/office/powerpoint/2010/main" val="324531508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528</Words>
  <Application>Microsoft Office PowerPoint</Application>
  <PresentationFormat>Benutzerdefiniert</PresentationFormat>
  <Paragraphs>77</Paragraphs>
  <Slides>9</Slides>
  <Notes>5</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9</vt:i4>
      </vt:variant>
    </vt:vector>
  </HeadingPairs>
  <TitlesOfParts>
    <vt:vector size="21"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367</cp:revision>
  <dcterms:modified xsi:type="dcterms:W3CDTF">2019-06-27T15:22:05Z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